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1" r:id="rId5"/>
    <p:sldMasterId id="2147483677" r:id="rId6"/>
    <p:sldMasterId id="2147483696" r:id="rId7"/>
    <p:sldMasterId id="2147483701" r:id="rId8"/>
    <p:sldMasterId id="2147483715" r:id="rId9"/>
    <p:sldMasterId id="2147483746" r:id="rId10"/>
    <p:sldMasterId id="2147483766" r:id="rId11"/>
    <p:sldMasterId id="2147483800" r:id="rId12"/>
  </p:sldMasterIdLst>
  <p:notesMasterIdLst>
    <p:notesMasterId r:id="rId18"/>
  </p:notesMasterIdLst>
  <p:handoutMasterIdLst>
    <p:handoutMasterId r:id="rId19"/>
  </p:handoutMasterIdLst>
  <p:sldIdLst>
    <p:sldId id="361" r:id="rId13"/>
    <p:sldId id="364" r:id="rId14"/>
    <p:sldId id="363" r:id="rId15"/>
    <p:sldId id="365" r:id="rId16"/>
    <p:sldId id="36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6EEFCE-D0D5-406A-B7AD-264BFE7F5265}">
          <p14:sldIdLst>
            <p14:sldId id="361"/>
            <p14:sldId id="364"/>
            <p14:sldId id="363"/>
            <p14:sldId id="365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4"/>
    <a:srgbClr val="B2B4B2"/>
    <a:srgbClr val="A6192E"/>
    <a:srgbClr val="FF9900"/>
    <a:srgbClr val="FFC72C"/>
    <a:srgbClr val="0000FF"/>
    <a:srgbClr val="002554"/>
    <a:srgbClr val="00458C"/>
    <a:srgbClr val="00206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6882" autoAdjust="0"/>
  </p:normalViewPr>
  <p:slideViewPr>
    <p:cSldViewPr snapToGrid="0">
      <p:cViewPr varScale="1">
        <p:scale>
          <a:sx n="68" d="100"/>
          <a:sy n="68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D920371-A7B8-4A8D-97A1-2ADFDB9D078E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2EF2432-92E1-4A65-9304-2CB64AB1B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1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B1A025F4-71B1-4640-8ABF-B49AECB81155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940D0B36-B8DF-454A-A60E-8F8BD4019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4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D0B36-B8DF-454A-A60E-8F8BD40195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8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D0B36-B8DF-454A-A60E-8F8BD40195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9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D0B36-B8DF-454A-A60E-8F8BD40195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8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463040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36521" y="119151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6331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1" y="133350"/>
            <a:ext cx="9406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2235" y="1536704"/>
            <a:ext cx="11178117" cy="4740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11">
              <a:defRPr/>
            </a:pPr>
            <a:fld id="{F95A4F61-DB3F-478C-9A5A-16433A96CE67}" type="slidenum">
              <a:rPr lang="en-US" smtClean="0">
                <a:solidFill>
                  <a:prstClr val="black"/>
                </a:solidFill>
              </a:rPr>
              <a:pPr defTabSz="457211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9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150"/>
              </a:lnSpc>
              <a:tabLst>
                <a:tab pos="1640205" algn="l"/>
                <a:tab pos="1861185" algn="l"/>
                <a:tab pos="3187065" algn="l"/>
                <a:tab pos="3408045" algn="l"/>
              </a:tabLst>
            </a:pPr>
            <a:r>
              <a:rPr dirty="0"/>
              <a:t>I</a:t>
            </a:r>
            <a:r>
              <a:rPr spc="-15" dirty="0"/>
              <a:t> </a:t>
            </a:r>
            <a:r>
              <a:rPr dirty="0"/>
              <a:t>n t</a:t>
            </a:r>
            <a:r>
              <a:rPr spc="-15" dirty="0"/>
              <a:t> 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g</a:t>
            </a:r>
            <a:r>
              <a:rPr spc="-5" dirty="0"/>
              <a:t> </a:t>
            </a:r>
            <a:r>
              <a:rPr dirty="0"/>
              <a:t>r</a:t>
            </a:r>
            <a:r>
              <a:rPr spc="-10" dirty="0"/>
              <a:t> </a:t>
            </a:r>
            <a:r>
              <a:rPr dirty="0"/>
              <a:t>i</a:t>
            </a:r>
            <a:r>
              <a:rPr spc="-20" dirty="0"/>
              <a:t> </a:t>
            </a:r>
            <a:r>
              <a:rPr dirty="0"/>
              <a:t>t</a:t>
            </a:r>
            <a:r>
              <a:rPr spc="-5" dirty="0"/>
              <a:t> </a:t>
            </a:r>
            <a:r>
              <a:rPr dirty="0"/>
              <a:t>y	-	S</a:t>
            </a:r>
            <a:r>
              <a:rPr spc="-20" dirty="0"/>
              <a:t> 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r v</a:t>
            </a:r>
            <a:r>
              <a:rPr spc="-5" dirty="0"/>
              <a:t> </a:t>
            </a:r>
            <a:r>
              <a:rPr dirty="0"/>
              <a:t>i c</a:t>
            </a:r>
            <a:r>
              <a:rPr spc="-20" dirty="0"/>
              <a:t> </a:t>
            </a:r>
            <a:r>
              <a:rPr dirty="0"/>
              <a:t>e	-	E</a:t>
            </a:r>
            <a:r>
              <a:rPr spc="-30" dirty="0"/>
              <a:t> </a:t>
            </a:r>
            <a:r>
              <a:rPr dirty="0"/>
              <a:t>x</a:t>
            </a:r>
            <a:r>
              <a:rPr spc="-10" dirty="0"/>
              <a:t> </a:t>
            </a:r>
            <a:r>
              <a:rPr dirty="0"/>
              <a:t>c</a:t>
            </a:r>
            <a:r>
              <a:rPr spc="-2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l</a:t>
            </a:r>
            <a:r>
              <a:rPr spc="-25" dirty="0"/>
              <a:t> </a:t>
            </a:r>
            <a:r>
              <a:rPr dirty="0"/>
              <a:t>l</a:t>
            </a:r>
            <a:r>
              <a:rPr spc="-10" dirty="0"/>
              <a:t> </a:t>
            </a:r>
            <a:r>
              <a:rPr dirty="0"/>
              <a:t>e</a:t>
            </a:r>
            <a:r>
              <a:rPr spc="-30" dirty="0"/>
              <a:t> </a:t>
            </a:r>
            <a:r>
              <a:rPr dirty="0"/>
              <a:t>n</a:t>
            </a:r>
            <a:r>
              <a:rPr spc="-15" dirty="0"/>
              <a:t> </a:t>
            </a:r>
            <a:r>
              <a:rPr dirty="0"/>
              <a:t>c</a:t>
            </a:r>
            <a:r>
              <a:rPr spc="-20" dirty="0"/>
              <a:t> </a:t>
            </a:r>
            <a:r>
              <a:rPr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60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463040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17801" y="195536"/>
            <a:ext cx="9891562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54875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530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463040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36521" y="119151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6730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36521" y="119151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6679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521" y="119151"/>
            <a:ext cx="9235439" cy="731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2767-808A-4602-B4E5-0F254BE28A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9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493" y="0"/>
            <a:ext cx="9406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2235" y="1536704"/>
            <a:ext cx="11178117" cy="4740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11">
              <a:defRPr/>
            </a:pPr>
            <a:fld id="{F95A4F61-DB3F-478C-9A5A-16433A96CE67}" type="slidenum">
              <a:rPr lang="en-US" smtClean="0">
                <a:solidFill>
                  <a:prstClr val="black"/>
                </a:solidFill>
              </a:rPr>
              <a:pPr defTabSz="457211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43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2636521" y="119151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64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00969" y="1037371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1937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143000"/>
            <a:ext cx="11247120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30000" y="640080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152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36521" y="119151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2261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30000" y="640080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2306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" y="1463040"/>
            <a:ext cx="11216640" cy="4937760"/>
          </a:xfrm>
        </p:spPr>
        <p:txBody>
          <a:bodyPr/>
          <a:lstStyle>
            <a:lvl1pPr marL="2143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16731" marR="0" indent="-2119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770335" marR="0" indent="-167879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200150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14313" marR="0" lvl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516731" marR="0" lvl="1" indent="-2119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770335" marR="0" lvl="2" indent="-167879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200150" marR="0" lvl="3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05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8175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2636521" y="119151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196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343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143000"/>
            <a:ext cx="11247120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30000" y="640080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3996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30000" y="640080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1127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30000" y="640080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313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" y="1463040"/>
            <a:ext cx="11216640" cy="4937760"/>
          </a:xfrm>
        </p:spPr>
        <p:txBody>
          <a:bodyPr/>
          <a:lstStyle>
            <a:lvl1pPr marL="214313" marR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16731" marR="0" indent="-2119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770335" marR="0" indent="-167879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200150" marR="0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14313" marR="0" lvl="0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516731" marR="0" lvl="1" indent="-2119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770335" marR="0" lvl="2" indent="-167879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200150" marR="0" lvl="3" indent="-17145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05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1356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4047" y="906780"/>
            <a:ext cx="11442700" cy="7620"/>
          </a:xfrm>
          <a:custGeom>
            <a:avLst/>
            <a:gdLst/>
            <a:ahLst/>
            <a:cxnLst/>
            <a:rect l="l" t="t" r="r" b="b"/>
            <a:pathLst>
              <a:path w="11442700" h="7619">
                <a:moveTo>
                  <a:pt x="0" y="7620"/>
                </a:moveTo>
                <a:lnTo>
                  <a:pt x="11442192" y="0"/>
                </a:lnTo>
              </a:path>
            </a:pathLst>
          </a:custGeom>
          <a:ln w="57150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150"/>
              </a:lnSpc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8509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C805E43-04DA-C1A9-FAC8-A3C957F8E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0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463040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62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463040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2686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513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9393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10000"/>
                <a:lumOff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B262-F3AE-7545-9CE1-8B2C1E23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6D82CC-6D77-214D-8ACE-07969762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B6DB6-DC2C-D842-89BA-A97D2944AC15}"/>
              </a:ext>
            </a:extLst>
          </p:cNvPr>
          <p:cNvSpPr/>
          <p:nvPr userDrawn="1"/>
        </p:nvSpPr>
        <p:spPr>
          <a:xfrm rot="5400000">
            <a:off x="-3293828" y="3293828"/>
            <a:ext cx="6858000" cy="270344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5866CE-FB94-F8CA-D428-075C0A1B3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5653" y="6150680"/>
            <a:ext cx="928147" cy="572502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EB09594-F045-B0CF-D389-BEB5A89A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6577" y="6297358"/>
            <a:ext cx="690605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83C1DD7F-8786-5F42-98E0-007004538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97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Intro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F06740-CBC7-5740-90A7-EDA1E1CE574B}"/>
              </a:ext>
            </a:extLst>
          </p:cNvPr>
          <p:cNvSpPr/>
          <p:nvPr userDrawn="1"/>
        </p:nvSpPr>
        <p:spPr>
          <a:xfrm>
            <a:off x="103239" y="113267"/>
            <a:ext cx="11962555" cy="6626745"/>
          </a:xfrm>
          <a:prstGeom prst="rect">
            <a:avLst/>
          </a:prstGeom>
          <a:noFill/>
          <a:ln w="254000" cmpd="sng">
            <a:gradFill>
              <a:gsLst>
                <a:gs pos="0">
                  <a:schemeClr val="bg1">
                    <a:lumMod val="75000"/>
                  </a:schemeClr>
                </a:gs>
                <a:gs pos="98000">
                  <a:schemeClr val="accent5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A9166A-46F9-7E4B-AE9F-FD1E6EDA64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1719" y="2299332"/>
            <a:ext cx="6285593" cy="11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873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4B3-40EF-421C-AF58-436F561CA222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2767-808A-4602-B4E5-0F254BE28A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9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1" y="133350"/>
            <a:ext cx="94064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2235" y="1536704"/>
            <a:ext cx="11178117" cy="4740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11">
              <a:defRPr/>
            </a:pPr>
            <a:fld id="{F95A4F61-DB3F-478C-9A5A-16433A96CE67}" type="slidenum">
              <a:rPr lang="en-US" smtClean="0">
                <a:solidFill>
                  <a:prstClr val="black"/>
                </a:solidFill>
              </a:rPr>
              <a:pPr defTabSz="457211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7680" y="1463040"/>
            <a:ext cx="112166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496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445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4B3-40EF-421C-AF58-436F561CA222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2767-808A-4602-B4E5-0F254BE28A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1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463040"/>
            <a:ext cx="11216640" cy="4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53472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906303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63922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3AB72-DEC4-FC48-B69A-642EC4AE10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ABBE3C8-3872-4A0C-83F4-7491B7C0BD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Developing Leaders of Character</a:t>
            </a:r>
          </a:p>
        </p:txBody>
      </p:sp>
    </p:spTree>
    <p:extLst>
      <p:ext uri="{BB962C8B-B14F-4D97-AF65-F5344CB8AC3E}">
        <p14:creationId xmlns:p14="http://schemas.microsoft.com/office/powerpoint/2010/main" val="39745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463040"/>
            <a:ext cx="11216640" cy="4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906303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63922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3AB72-DEC4-FC48-B69A-642EC4AE10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ABBE3C8-3872-4A0C-83F4-7491B7C0BD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Developing Leaders of Character</a:t>
            </a:r>
          </a:p>
        </p:txBody>
      </p:sp>
    </p:spTree>
    <p:extLst>
      <p:ext uri="{BB962C8B-B14F-4D97-AF65-F5344CB8AC3E}">
        <p14:creationId xmlns:p14="http://schemas.microsoft.com/office/powerpoint/2010/main" val="70639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463040"/>
            <a:ext cx="11216640" cy="4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906303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63922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3AB72-DEC4-FC48-B69A-642EC4AE10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ABBE3C8-3872-4A0C-83F4-7491B7C0BD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Developing Leaders of Character</a:t>
            </a:r>
          </a:p>
        </p:txBody>
      </p:sp>
    </p:spTree>
    <p:extLst>
      <p:ext uri="{BB962C8B-B14F-4D97-AF65-F5344CB8AC3E}">
        <p14:creationId xmlns:p14="http://schemas.microsoft.com/office/powerpoint/2010/main" val="16170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463040"/>
            <a:ext cx="11216640" cy="4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34678" y="182880"/>
            <a:ext cx="8837825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1393191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Developing Leaders of Character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54875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9946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04547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84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463040"/>
            <a:ext cx="11216640" cy="4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53472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906303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63922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3AB72-DEC4-FC48-B69A-642EC4AE10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ABBE3C8-3872-4A0C-83F4-7491B7C0BD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Developing Leaders of Character</a:t>
            </a:r>
          </a:p>
        </p:txBody>
      </p:sp>
    </p:spTree>
    <p:extLst>
      <p:ext uri="{BB962C8B-B14F-4D97-AF65-F5344CB8AC3E}">
        <p14:creationId xmlns:p14="http://schemas.microsoft.com/office/powerpoint/2010/main" val="343849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7" r:id="rId5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143000"/>
            <a:ext cx="11247120" cy="50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906303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63922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3AB72-DEC4-FC48-B69A-642EC4AE10C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Developing Leaders of Character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30000" y="640080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143000"/>
            <a:ext cx="11247120" cy="50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6032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906303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63922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3AB72-DEC4-FC48-B69A-642EC4AE10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Developing Leaders of Character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30000" y="6400800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E4EBD-BC24-4953-9075-A94C98B28E3F}"/>
              </a:ext>
            </a:extLst>
          </p:cNvPr>
          <p:cNvSpPr txBox="1"/>
          <p:nvPr userDrawn="1"/>
        </p:nvSpPr>
        <p:spPr>
          <a:xfrm>
            <a:off x="5648006" y="9482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CUI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73E0D-AE96-4480-B094-57D6BAA0412E}"/>
              </a:ext>
            </a:extLst>
          </p:cNvPr>
          <p:cNvSpPr txBox="1"/>
          <p:nvPr userDrawn="1"/>
        </p:nvSpPr>
        <p:spPr>
          <a:xfrm>
            <a:off x="5450954" y="6660174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3C902-6757-4CF7-8946-BA6AF3FB0908}"/>
              </a:ext>
            </a:extLst>
          </p:cNvPr>
          <p:cNvSpPr txBox="1"/>
          <p:nvPr userDrawn="1"/>
        </p:nvSpPr>
        <p:spPr>
          <a:xfrm>
            <a:off x="407926" y="6398272"/>
            <a:ext cx="24418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rebuchet MS" panose="020B0603020202020204" pitchFamily="34" charset="0"/>
              </a:rPr>
              <a:t>OPR: HQ USAFA/A58</a:t>
            </a:r>
          </a:p>
        </p:txBody>
      </p:sp>
    </p:spTree>
    <p:extLst>
      <p:ext uri="{BB962C8B-B14F-4D97-AF65-F5344CB8AC3E}">
        <p14:creationId xmlns:p14="http://schemas.microsoft.com/office/powerpoint/2010/main" val="110883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2" r:id="rId5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463040"/>
            <a:ext cx="11216640" cy="4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3270" y="182880"/>
            <a:ext cx="9235439" cy="7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 flipV="1">
            <a:off x="384174" y="906303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 flipV="1">
            <a:off x="389434" y="6363922"/>
            <a:ext cx="11442065" cy="7619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CF3AB72-DEC4-FC48-B69A-642EC4AE10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5" y="197113"/>
            <a:ext cx="1437503" cy="487724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1727200" y="641512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Developing Leaders of Character 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551920" y="6464529"/>
            <a:ext cx="640080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580031-58D8-4E1D-BF97-18519902E6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</p:sldLayoutIdLst>
  <p:transition spd="med"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DD7F-8786-5F42-98E0-007004538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1D5B-C084-B4ED-5B28-2BEAD667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Tahoma"/>
                <a:cs typeface="Times New Roman"/>
              </a:rPr>
              <a:t>Long Blue Line Weekend Highlights</a:t>
            </a:r>
            <a:br>
              <a:rPr lang="en-US" b="1" dirty="0">
                <a:latin typeface="Calibri"/>
                <a:ea typeface="Tahoma"/>
                <a:cs typeface="Times New Roman"/>
              </a:rPr>
            </a:br>
            <a:r>
              <a:rPr lang="en-US" sz="2800" b="1" dirty="0">
                <a:latin typeface="Calibri"/>
                <a:ea typeface="Tahoma"/>
                <a:cs typeface="Times New Roman"/>
              </a:rPr>
              <a:t>July 25-28</a:t>
            </a:r>
            <a:endParaRPr lang="en-US" sz="2800" dirty="0">
              <a:latin typeface="Calibri"/>
              <a:ea typeface="Tahoma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D3D2E-CC83-B151-F4F1-2DD7027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1DD7F-8786-5F42-98E0-0070045386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2731-30C2-AD83-D128-71AFFE9DDA82}"/>
              </a:ext>
            </a:extLst>
          </p:cNvPr>
          <p:cNvSpPr txBox="1"/>
          <p:nvPr/>
        </p:nvSpPr>
        <p:spPr>
          <a:xfrm>
            <a:off x="838200" y="1125610"/>
            <a:ext cx="995412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Jacks Valley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Marchback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Lunch with Cadets &amp; USAFA Leader’s Brief</a:t>
            </a:r>
          </a:p>
          <a:p>
            <a:pPr marL="457200" indent="-457200"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1B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 Blue Line Awards Dinner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Jabara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Airmanship, Leadership Achievement Award, and Young Alumni Excellence Award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 Blue Line Leadership Conference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Saturday Guest Speakers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Brigadier General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Letendre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’96, Dean of the Faculty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Lieutenant General (Ret)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Shwedo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’87, Director, Institute for Future Conflict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Colonel Pipes ’98, USAFA Director of Admissions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Colonel Alexander ’99, Chief of Cadet Wing Training and Support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Colonel (Ret) Primas ’92, Prep School Deputy Director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Young Alumni Panel: Captain Jacob DeRuyter ’15, Captain Joshua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Surver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’18, Captain Audrey Reed ’19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C1B1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4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1D5B-C084-B4ED-5B28-2BEAD667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Tahoma"/>
                <a:cs typeface="Times New Roman"/>
              </a:rPr>
              <a:t>Long Blue Line Weekend Highlights</a:t>
            </a:r>
            <a:br>
              <a:rPr lang="en-US" b="1" dirty="0">
                <a:latin typeface="Calibri"/>
                <a:ea typeface="Tahoma"/>
                <a:cs typeface="Times New Roman"/>
              </a:rPr>
            </a:br>
            <a:r>
              <a:rPr lang="en-US" sz="2800" b="1" dirty="0">
                <a:latin typeface="Calibri"/>
                <a:ea typeface="Tahoma"/>
                <a:cs typeface="Times New Roman"/>
              </a:rPr>
              <a:t>July 25-28</a:t>
            </a:r>
            <a:endParaRPr lang="en-US" sz="2800" dirty="0">
              <a:latin typeface="Calibri"/>
              <a:ea typeface="Tahoma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D3D2E-CC83-B151-F4F1-2DD7027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1DD7F-8786-5F42-98E0-0070045386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2731-30C2-AD83-D128-71AFFE9DDA82}"/>
              </a:ext>
            </a:extLst>
          </p:cNvPr>
          <p:cNvSpPr txBox="1"/>
          <p:nvPr/>
        </p:nvSpPr>
        <p:spPr>
          <a:xfrm>
            <a:off x="838200" y="1125610"/>
            <a:ext cx="9954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Sunday Guest Participants (Interactive)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Lt Col (Ret) Greg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Shuey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’68 – KC AOG Chapter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Lt Col (Ret) Lee Curtis – ‘85 Central Oklahoma Chapter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Honorable Mike Rose ’69 – SC Chapter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Honorable Kevin Divers ’98 – Tennessee Chapter</a:t>
            </a: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C1B1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2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1D5B-C084-B4ED-5B28-2BEAD667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Tahoma"/>
                <a:cs typeface="Times New Roman"/>
              </a:rPr>
              <a:t>Upcoming Events</a:t>
            </a:r>
            <a:endParaRPr lang="en-US" dirty="0">
              <a:latin typeface="Calibri"/>
              <a:ea typeface="Tahoma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94B4-AEEA-4044-D99F-F8DE612B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06"/>
            <a:ext cx="10323136" cy="2220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arenR"/>
            </a:pPr>
            <a:endParaRPr lang="en-US" dirty="0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D3D2E-CC83-B151-F4F1-2DD7027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1DD7F-8786-5F42-98E0-0070045386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736A5-907A-B6E3-A716-1DFB4D352AE0}"/>
              </a:ext>
            </a:extLst>
          </p:cNvPr>
          <p:cNvSpPr txBox="1"/>
          <p:nvPr/>
        </p:nvSpPr>
        <p:spPr>
          <a:xfrm>
            <a:off x="1320946" y="1390305"/>
            <a:ext cx="98403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Aug 21 - Long Blue Line/Long Gray Line Social in San Diego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Aug 22-23 - Service Academy Career Conference San Diego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Aug 23 - Next of Kin Ceremony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Aug 29 - WebGuy Social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Aug 31 - Falcon Nation Tailgate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Aug 30-Sep 2 - Parent’s Weekend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14194-C6CC-68F1-844C-11D39A06F883}"/>
              </a:ext>
            </a:extLst>
          </p:cNvPr>
          <p:cNvSpPr txBox="1"/>
          <p:nvPr/>
        </p:nvSpPr>
        <p:spPr>
          <a:xfrm>
            <a:off x="838199" y="4011463"/>
            <a:ext cx="1032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www.USAFA.org/Events</a:t>
            </a:r>
          </a:p>
        </p:txBody>
      </p:sp>
    </p:spTree>
    <p:extLst>
      <p:ext uri="{BB962C8B-B14F-4D97-AF65-F5344CB8AC3E}">
        <p14:creationId xmlns:p14="http://schemas.microsoft.com/office/powerpoint/2010/main" val="380667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1D5B-C084-B4ED-5B28-2BEAD667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Tahoma"/>
                <a:cs typeface="Times New Roman"/>
              </a:rPr>
              <a:t>Reunions</a:t>
            </a:r>
            <a:endParaRPr lang="en-US" dirty="0">
              <a:latin typeface="Calibri"/>
              <a:ea typeface="Tahoma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94B4-AEEA-4044-D99F-F8DE612B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006"/>
            <a:ext cx="10323136" cy="2220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arenR"/>
            </a:pPr>
            <a:endParaRPr lang="en-US" dirty="0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D3D2E-CC83-B151-F4F1-2DD7027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1DD7F-8786-5F42-98E0-0070045386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3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736A5-907A-B6E3-A716-1DFB4D352AE0}"/>
              </a:ext>
            </a:extLst>
          </p:cNvPr>
          <p:cNvSpPr txBox="1"/>
          <p:nvPr/>
        </p:nvSpPr>
        <p:spPr>
          <a:xfrm>
            <a:off x="1175805" y="1355949"/>
            <a:ext cx="98403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 13-15: 1964</a:t>
            </a:r>
          </a:p>
          <a:p>
            <a:pPr algn="ctr" rtl="0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Sept 11-15: 1969</a:t>
            </a:r>
          </a:p>
          <a:p>
            <a:pPr algn="ctr" rtl="0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Sept 26-29: 1979</a:t>
            </a:r>
          </a:p>
          <a:p>
            <a:pPr algn="ctr" rtl="0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*Oct 2-5:  1974, 1984, 1989</a:t>
            </a:r>
          </a:p>
          <a:p>
            <a:pPr algn="ctr" rtl="0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*Oct 17-19:  1994, 1999, 2004, 2014</a:t>
            </a:r>
          </a:p>
          <a:p>
            <a:pPr algn="ctr" rtl="0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Oct 30-Nov 3: 1991 (Hawaii)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14194-C6CC-68F1-844C-11D39A06F883}"/>
              </a:ext>
            </a:extLst>
          </p:cNvPr>
          <p:cNvSpPr txBox="1"/>
          <p:nvPr/>
        </p:nvSpPr>
        <p:spPr>
          <a:xfrm>
            <a:off x="934431" y="4020014"/>
            <a:ext cx="1032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https://reunions.usafagroups.org/</a:t>
            </a:r>
          </a:p>
        </p:txBody>
      </p:sp>
    </p:spTree>
    <p:extLst>
      <p:ext uri="{BB962C8B-B14F-4D97-AF65-F5344CB8AC3E}">
        <p14:creationId xmlns:p14="http://schemas.microsoft.com/office/powerpoint/2010/main" val="99555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3408F45-28A8-E625-BF46-A605476A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1418"/>
          <a:stretch/>
        </p:blipFill>
        <p:spPr>
          <a:xfrm>
            <a:off x="1384587" y="365531"/>
            <a:ext cx="9419778" cy="304565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061D5B-C084-B4ED-5B28-2BEAD667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274320" algn="l"/>
              </a:tabLst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GradCast</a:t>
            </a:r>
            <a:endParaRPr lang="en-US" sz="4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94B4-AEEA-4044-D99F-F8DE612B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550" y="3597779"/>
            <a:ext cx="7424330" cy="2759641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 is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GradCast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457200"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AOG and Foundation news, updates, impact, people, special features and events!</a:t>
            </a:r>
          </a:p>
          <a:p>
            <a:pPr marL="457200"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Stay connected to the Long Blue Line and your alma mater</a:t>
            </a:r>
          </a:p>
          <a:p>
            <a:pPr marL="0">
              <a:spcBef>
                <a:spcPts val="0"/>
              </a:spcBef>
            </a:pP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Gradcast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drops the first Friday of every month </a:t>
            </a:r>
          </a:p>
          <a:p>
            <a:pPr marL="0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Available on all your favorite podcast apps</a:t>
            </a:r>
          </a:p>
          <a:p>
            <a:pPr marL="0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Listen and share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Gradcast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with your network of Academy grads, family and friends!</a:t>
            </a:r>
          </a:p>
          <a:p>
            <a:pPr marL="0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D3D2E-CC83-B151-F4F1-2DD7027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3C1DD7F-8786-5F42-98E0-007004538653}" type="slidenum">
              <a:rPr lang="en-US">
                <a:solidFill>
                  <a:schemeClr val="bg1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5496781"/>
      </p:ext>
    </p:extLst>
  </p:cSld>
  <p:clrMapOvr>
    <a:masterClrMapping/>
  </p:clrMapOvr>
</p:sld>
</file>

<file path=ppt/theme/theme1.xml><?xml version="1.0" encoding="utf-8"?>
<a:theme xmlns:a="http://schemas.openxmlformats.org/drawingml/2006/main" name="12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Custom 15">
      <a:dk1>
        <a:srgbClr val="1C1B1C"/>
      </a:dk1>
      <a:lt1>
        <a:srgbClr val="FFFFFF"/>
      </a:lt1>
      <a:dk2>
        <a:srgbClr val="003863"/>
      </a:dk2>
      <a:lt2>
        <a:srgbClr val="E8E8E8"/>
      </a:lt2>
      <a:accent1>
        <a:srgbClr val="A5BFC6"/>
      </a:accent1>
      <a:accent2>
        <a:srgbClr val="48C2E8"/>
      </a:accent2>
      <a:accent3>
        <a:srgbClr val="49C7ED"/>
      </a:accent3>
      <a:accent4>
        <a:srgbClr val="1098BB"/>
      </a:accent4>
      <a:accent5>
        <a:srgbClr val="002847"/>
      </a:accent5>
      <a:accent6>
        <a:srgbClr val="E93443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b0c6d2-e64a-4247-9e52-92d892cdbad3">
      <UserInfo>
        <DisplayName>Kwiatkowski, Randall D CMSgt USAF USAFA HQ/CCC</DisplayName>
        <AccountId>49</AccountId>
        <AccountType/>
      </UserInfo>
      <UserInfo>
        <DisplayName>Bolton, Mindy A MSgt USAF USAFA USAFA FM/FMF</DisplayName>
        <AccountId>50</AccountId>
        <AccountType/>
      </UserInfo>
      <UserInfo>
        <DisplayName>Colvin, Gail B CIV USAF USAFA HQ/DS</DisplayName>
        <AccountId>44</AccountId>
        <AccountType/>
      </UserInfo>
      <UserInfo>
        <DisplayName>Gray, Forrest S Capt USAF USAFA HQ/RRE</DisplayName>
        <AccountId>107</AccountId>
        <AccountType/>
      </UserInfo>
      <UserInfo>
        <DisplayName>Coyne, Jennifer H CIV USAF USAFA HQ/RRD</DisplayName>
        <AccountId>83</AccountId>
        <AccountType/>
      </UserInfo>
      <UserInfo>
        <DisplayName>Pipes, Candice L Col USAF USAFA HQ/RR</DisplayName>
        <AccountId>89</AccountId>
        <AccountType/>
      </UserInfo>
      <UserInfo>
        <DisplayName>Alton, Scott CIV USAF USAFA HQ/RRA</DisplayName>
        <AccountId>114</AccountId>
        <AccountType/>
      </UserInfo>
      <UserInfo>
        <DisplayName>Admissions Front Office</DisplayName>
        <AccountId>115</AccountId>
        <AccountType/>
      </UserInfo>
      <UserInfo>
        <DisplayName>Prosseda, Phillip D CIV USAF USAFA HQ/RRS</DisplayName>
        <AccountId>116</AccountId>
        <AccountType/>
      </UserInfo>
      <UserInfo>
        <DisplayName>Williams, Brad D CIV USAF USAFA HQ/RRO</DisplayName>
        <AccountId>117</AccountId>
        <AccountType/>
      </UserInfo>
      <UserInfo>
        <DisplayName>Radzicki, Andrew T Lt Col USAF USAFA HQ/CAG</DisplayName>
        <AccountId>85</AccountId>
        <AccountType/>
      </UserInfo>
      <UserInfo>
        <DisplayName>Cruz-Gonzalez, Carlos R CIV USAF USAFA HQ/A4</DisplayName>
        <AccountId>40</AccountId>
        <AccountType/>
      </UserInfo>
      <UserInfo>
        <DisplayName>Trueblood, Allison E Capt USAF USAFA HQ/CAG</DisplayName>
        <AccountId>79</AccountId>
        <AccountType/>
      </UserInfo>
    </SharedWithUsers>
    <lcf76f155ced4ddcb4097134ff3c332f xmlns="f5d7d9ad-04e2-4c8e-ac85-73b8a8d15a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974CA741DAD4AB9F0518691BE9999" ma:contentTypeVersion="11" ma:contentTypeDescription="Create a new document." ma:contentTypeScope="" ma:versionID="12147ff2e68534518d1ccb08c0839faa">
  <xsd:schema xmlns:xsd="http://www.w3.org/2001/XMLSchema" xmlns:xs="http://www.w3.org/2001/XMLSchema" xmlns:p="http://schemas.microsoft.com/office/2006/metadata/properties" xmlns:ns2="f5d7d9ad-04e2-4c8e-ac85-73b8a8d15a1f" xmlns:ns3="fab0c6d2-e64a-4247-9e52-92d892cdbad3" targetNamespace="http://schemas.microsoft.com/office/2006/metadata/properties" ma:root="true" ma:fieldsID="0dabe60064ccf94069d23394eee4ef7b" ns2:_="" ns3:_="">
    <xsd:import namespace="f5d7d9ad-04e2-4c8e-ac85-73b8a8d15a1f"/>
    <xsd:import namespace="fab0c6d2-e64a-4247-9e52-92d892cdba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7d9ad-04e2-4c8e-ac85-73b8a8d15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a427a-858a-487d-80a3-21f23792e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0c6d2-e64a-4247-9e52-92d892cdba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E4655-80DD-4756-B832-DBD08FC6B43D}">
  <ds:schemaRefs>
    <ds:schemaRef ds:uri="fab0c6d2-e64a-4247-9e52-92d892cdbad3"/>
    <ds:schemaRef ds:uri="http://schemas.microsoft.com/office/2006/documentManagement/types"/>
    <ds:schemaRef ds:uri="f5d7d9ad-04e2-4c8e-ac85-73b8a8d15a1f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9A88D2-6CFB-4156-8E7E-FE74DA8DA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7d9ad-04e2-4c8e-ac85-73b8a8d15a1f"/>
    <ds:schemaRef ds:uri="fab0c6d2-e64a-4247-9e52-92d892cdb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F01FD1-5A3F-428F-989A-D270C699BF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6612</TotalTime>
  <Words>345</Words>
  <Application>Microsoft Office PowerPoint</Application>
  <PresentationFormat>Widescreen</PresentationFormat>
  <Paragraphs>55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Georgia</vt:lpstr>
      <vt:lpstr>Tahoma</vt:lpstr>
      <vt:lpstr>Trebuchet MS</vt:lpstr>
      <vt:lpstr>Wingdings</vt:lpstr>
      <vt:lpstr>12_USAFA Standard</vt:lpstr>
      <vt:lpstr>12_USAFA Standard</vt:lpstr>
      <vt:lpstr>13_USAFA Standard</vt:lpstr>
      <vt:lpstr>6_USAFA Standard</vt:lpstr>
      <vt:lpstr>14_USAFA Standard</vt:lpstr>
      <vt:lpstr>4_USAFA Standard</vt:lpstr>
      <vt:lpstr>5_USAFA Standard</vt:lpstr>
      <vt:lpstr>9_USAFA Standard</vt:lpstr>
      <vt:lpstr>Office Theme</vt:lpstr>
      <vt:lpstr>Long Blue Line Weekend Highlights July 25-28</vt:lpstr>
      <vt:lpstr>Long Blue Line Weekend Highlights July 25-28</vt:lpstr>
      <vt:lpstr>Upcoming Events</vt:lpstr>
      <vt:lpstr>Reunions</vt:lpstr>
      <vt:lpstr>GradCast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Lynn, Dennis A Capt USAF USAFA HQ/DSX</dc:creator>
  <cp:lastModifiedBy>Thomas Hayden</cp:lastModifiedBy>
  <cp:revision>140</cp:revision>
  <cp:lastPrinted>2024-04-15T16:31:31Z</cp:lastPrinted>
  <dcterms:created xsi:type="dcterms:W3CDTF">2023-01-03T17:20:55Z</dcterms:created>
  <dcterms:modified xsi:type="dcterms:W3CDTF">2024-07-23T15:30:19Z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0x010100C0A974CA741DAD4AB9F0518691BE9999</vt:lpwstr>
  </property>
  <property fmtid="{D5CDD505-2E9C-101B-9397-08002B2CF9AE}" pid="3" name="MediaServiceImageTags">
    <vt:lpwstr/>
  </property>
</Properties>
</file>